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7" r:id="rId2"/>
    <p:sldId id="271" r:id="rId3"/>
    <p:sldId id="258" r:id="rId4"/>
    <p:sldId id="263" r:id="rId5"/>
    <p:sldId id="264" r:id="rId6"/>
    <p:sldId id="265" r:id="rId7"/>
    <p:sldId id="272" r:id="rId8"/>
    <p:sldId id="273" r:id="rId9"/>
    <p:sldId id="274" r:id="rId10"/>
    <p:sldId id="275" r:id="rId11"/>
    <p:sldId id="262" r:id="rId12"/>
    <p:sldId id="260"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9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72930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48822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E8A681-AA0E-48D0-9B65-5822E279F51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06241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2119718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E8A681-AA0E-48D0-9B65-5822E279F51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9782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4029301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1514271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100620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86088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8E5C0-B5EE-463E-A427-A728C5C6ACED}"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46358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134186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48E5C0-B5EE-463E-A427-A728C5C6ACED}" type="datetimeFigureOut">
              <a:rPr lang="en-IN" smtClean="0"/>
              <a:t>03-03-2023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197923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48E5C0-B5EE-463E-A427-A728C5C6ACED}" type="datetimeFigureOut">
              <a:rPr lang="en-IN" smtClean="0"/>
              <a:t>03-03-2023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06769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48E5C0-B5EE-463E-A427-A728C5C6ACED}" type="datetimeFigureOut">
              <a:rPr lang="en-IN" smtClean="0"/>
              <a:t>03-03-2023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47027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3259652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48E5C0-B5EE-463E-A427-A728C5C6ACED}"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5E8A681-AA0E-48D0-9B65-5822E279F519}" type="slidenum">
              <a:rPr lang="en-IN" smtClean="0"/>
              <a:t>‹#›</a:t>
            </a:fld>
            <a:endParaRPr lang="en-IN"/>
          </a:p>
        </p:txBody>
      </p:sp>
    </p:spTree>
    <p:extLst>
      <p:ext uri="{BB962C8B-B14F-4D97-AF65-F5344CB8AC3E}">
        <p14:creationId xmlns:p14="http://schemas.microsoft.com/office/powerpoint/2010/main" val="2351664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48E5C0-B5EE-463E-A427-A728C5C6ACED}" type="datetimeFigureOut">
              <a:rPr lang="en-IN" smtClean="0"/>
              <a:t>03-03-2023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5E8A681-AA0E-48D0-9B65-5822E279F519}" type="slidenum">
              <a:rPr lang="en-IN" smtClean="0"/>
              <a:t>‹#›</a:t>
            </a:fld>
            <a:endParaRPr lang="en-IN"/>
          </a:p>
        </p:txBody>
      </p:sp>
    </p:spTree>
    <p:extLst>
      <p:ext uri="{BB962C8B-B14F-4D97-AF65-F5344CB8AC3E}">
        <p14:creationId xmlns:p14="http://schemas.microsoft.com/office/powerpoint/2010/main" val="335873219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81A704-2087-51EB-7D50-32213682A50A}"/>
              </a:ext>
            </a:extLst>
          </p:cNvPr>
          <p:cNvSpPr txBox="1">
            <a:spLocks noGrp="1"/>
          </p:cNvSpPr>
          <p:nvPr>
            <p:ph type="title"/>
          </p:nvPr>
        </p:nvSpPr>
        <p:spPr>
          <a:xfrm>
            <a:off x="1902105" y="227476"/>
            <a:ext cx="8912225" cy="1281112"/>
          </a:xfrm>
          <a:prstGeom prst="rect">
            <a:avLst/>
          </a:prstGeom>
          <a:noFill/>
        </p:spPr>
        <p:txBody>
          <a:bodyPr wrap="square">
            <a:spAutoFit/>
          </a:bodyPr>
          <a:lstStyle/>
          <a:p>
            <a:pPr algn="ctr"/>
            <a:r>
              <a:rPr lang="en-US" altLang="en-US" sz="2400" b="1" dirty="0">
                <a:solidFill>
                  <a:schemeClr val="tx1"/>
                </a:solidFill>
                <a:latin typeface="Times New Roman" pitchFamily="18" charset="0"/>
                <a:cs typeface="Times New Roman" pitchFamily="18" charset="0"/>
              </a:rPr>
              <a:t>GUJARAT TECHNOLOGICAL UNIVERSITY</a:t>
            </a:r>
            <a:br>
              <a:rPr lang="en-US" altLang="en-US" sz="3200" dirty="0">
                <a:solidFill>
                  <a:schemeClr val="tx1"/>
                </a:solidFill>
                <a:latin typeface="Times New Roman" pitchFamily="18" charset="0"/>
                <a:cs typeface="Times New Roman" pitchFamily="18" charset="0"/>
              </a:rPr>
            </a:br>
            <a:r>
              <a:rPr lang="en-US" altLang="en-US" sz="1600" dirty="0">
                <a:solidFill>
                  <a:schemeClr val="tx1"/>
                </a:solidFill>
                <a:latin typeface="Times New Roman" pitchFamily="18" charset="0"/>
                <a:cs typeface="Times New Roman" pitchFamily="18" charset="0"/>
              </a:rPr>
              <a:t>Chandkheda, Ahmedabad </a:t>
            </a:r>
            <a:br>
              <a:rPr lang="en-US" altLang="en-US" sz="1600" dirty="0">
                <a:solidFill>
                  <a:schemeClr val="tx1"/>
                </a:solidFill>
                <a:latin typeface="Times New Roman" pitchFamily="18" charset="0"/>
                <a:cs typeface="Times New Roman" pitchFamily="18" charset="0"/>
              </a:rPr>
            </a:br>
            <a:r>
              <a:rPr lang="en-US" altLang="en-US" sz="1600" dirty="0">
                <a:solidFill>
                  <a:schemeClr val="tx1"/>
                </a:solidFill>
                <a:latin typeface="Times New Roman" pitchFamily="18" charset="0"/>
                <a:cs typeface="Times New Roman" pitchFamily="18" charset="0"/>
              </a:rPr>
              <a:t>Affiliated </a:t>
            </a:r>
            <a:br>
              <a:rPr lang="en-US" altLang="en-US" sz="2000" dirty="0">
                <a:solidFill>
                  <a:schemeClr val="tx1"/>
                </a:solidFill>
                <a:latin typeface="Times New Roman" pitchFamily="18" charset="0"/>
                <a:cs typeface="Times New Roman" pitchFamily="18" charset="0"/>
              </a:rPr>
            </a:br>
            <a:r>
              <a:rPr lang="en-US" altLang="en-US" sz="1800" b="1" dirty="0">
                <a:solidFill>
                  <a:schemeClr val="tx1"/>
                </a:solidFill>
                <a:latin typeface="Times New Roman" pitchFamily="18" charset="0"/>
                <a:cs typeface="Times New Roman" pitchFamily="18" charset="0"/>
              </a:rPr>
              <a:t>GOVERNMENT ENGINEERING COLLEGE</a:t>
            </a:r>
            <a:br>
              <a:rPr lang="en-US" altLang="en-US" sz="1800" b="1" dirty="0">
                <a:solidFill>
                  <a:schemeClr val="tx1"/>
                </a:solidFill>
                <a:latin typeface="Times New Roman" pitchFamily="18" charset="0"/>
                <a:cs typeface="Times New Roman" pitchFamily="18" charset="0"/>
              </a:rPr>
            </a:br>
            <a:r>
              <a:rPr lang="en-US" altLang="en-US" sz="1800" b="1" dirty="0">
                <a:solidFill>
                  <a:schemeClr val="tx1"/>
                </a:solidFill>
                <a:latin typeface="Times New Roman" pitchFamily="18" charset="0"/>
                <a:cs typeface="Times New Roman" pitchFamily="18" charset="0"/>
              </a:rPr>
              <a:t>BHAVNAGAR </a:t>
            </a:r>
            <a:br>
              <a:rPr lang="en-US" altLang="en-US" sz="1400" b="1" dirty="0">
                <a:solidFill>
                  <a:schemeClr val="tx1"/>
                </a:solidFill>
                <a:latin typeface="Times New Roman" pitchFamily="18" charset="0"/>
                <a:cs typeface="Times New Roman" pitchFamily="18" charset="0"/>
              </a:rPr>
            </a:br>
            <a:r>
              <a:rPr lang="en-US" altLang="en-US" sz="1200" b="1" dirty="0">
                <a:latin typeface="Times New Roman" pitchFamily="18" charset="0"/>
                <a:cs typeface="Times New Roman" pitchFamily="18" charset="0"/>
              </a:rPr>
              <a:t>DEPARTMENT OF INFORMATION TECHNOLOGY</a:t>
            </a:r>
            <a:endParaRPr lang="en-IN" dirty="0"/>
          </a:p>
        </p:txBody>
      </p:sp>
      <p:sp>
        <p:nvSpPr>
          <p:cNvPr id="9" name="TextBox 8">
            <a:extLst>
              <a:ext uri="{FF2B5EF4-FFF2-40B4-BE49-F238E27FC236}">
                <a16:creationId xmlns:a16="http://schemas.microsoft.com/office/drawing/2014/main" id="{5298713C-B23E-2576-39D8-B814786AC0BB}"/>
              </a:ext>
            </a:extLst>
          </p:cNvPr>
          <p:cNvSpPr txBox="1"/>
          <p:nvPr/>
        </p:nvSpPr>
        <p:spPr>
          <a:xfrm>
            <a:off x="2391842" y="1964353"/>
            <a:ext cx="7678994" cy="4893647"/>
          </a:xfrm>
          <a:prstGeom prst="rect">
            <a:avLst/>
          </a:prstGeom>
          <a:noFill/>
        </p:spPr>
        <p:txBody>
          <a:bodyPr wrap="square">
            <a:spAutoFit/>
          </a:bodyPr>
          <a:lstStyle/>
          <a:p>
            <a:pPr algn="ctr">
              <a:defRPr/>
            </a:pPr>
            <a:r>
              <a:rPr lang="en-US" sz="1800" dirty="0">
                <a:latin typeface="Times New Roman" pitchFamily="18" charset="0"/>
                <a:cs typeface="Times New Roman" pitchFamily="18" charset="0"/>
              </a:rPr>
              <a:t>A Presentation On : </a:t>
            </a:r>
            <a:r>
              <a:rPr lang="en-US" sz="1800" b="1" dirty="0">
                <a:solidFill>
                  <a:srgbClr val="FF0000"/>
                </a:solidFill>
                <a:latin typeface="Times New Roman" pitchFamily="18" charset="0"/>
                <a:cs typeface="Times New Roman" pitchFamily="18" charset="0"/>
              </a:rPr>
              <a:t>CI platform</a:t>
            </a:r>
            <a:endParaRPr lang="en-US" sz="1800" b="1" u="sng" dirty="0">
              <a:solidFill>
                <a:srgbClr val="FF0000"/>
              </a:solidFill>
              <a:latin typeface="Times New Roman" pitchFamily="18" charset="0"/>
              <a:cs typeface="Times New Roman" pitchFamily="18" charset="0"/>
            </a:endParaRPr>
          </a:p>
          <a:p>
            <a:pPr algn="ctr">
              <a:defRPr/>
            </a:pPr>
            <a:r>
              <a:rPr lang="en-US" sz="1800" b="1" dirty="0">
                <a:latin typeface="Times New Roman" pitchFamily="18" charset="0"/>
                <a:cs typeface="Times New Roman" pitchFamily="18" charset="0"/>
              </a:rPr>
              <a:t> </a:t>
            </a:r>
            <a:r>
              <a:rPr lang="en-US" sz="1600" dirty="0">
                <a:latin typeface="Times New Roman" pitchFamily="18" charset="0"/>
                <a:cs typeface="Times New Roman" pitchFamily="18" charset="0"/>
              </a:rPr>
              <a:t>Under subject of</a:t>
            </a:r>
          </a:p>
          <a:p>
            <a:pPr algn="ctr">
              <a:defRPr/>
            </a:pPr>
            <a:endParaRPr lang="en-US" sz="1800" dirty="0"/>
          </a:p>
          <a:p>
            <a:pPr algn="ctr">
              <a:defRPr/>
            </a:pPr>
            <a:r>
              <a:rPr lang="en-US" sz="2000" b="1" dirty="0">
                <a:latin typeface="Times New Roman" pitchFamily="18" charset="0"/>
                <a:cs typeface="Times New Roman" pitchFamily="18" charset="0"/>
              </a:rPr>
              <a:t>Summer </a:t>
            </a:r>
            <a:r>
              <a:rPr lang="en-US" sz="2000" b="1">
                <a:latin typeface="Times New Roman" pitchFamily="18" charset="0"/>
                <a:cs typeface="Times New Roman" pitchFamily="18" charset="0"/>
              </a:rPr>
              <a:t>Internship(3181601)</a:t>
            </a:r>
            <a:endParaRPr lang="en-US" sz="2000" b="1" dirty="0">
              <a:latin typeface="Times New Roman" pitchFamily="18" charset="0"/>
              <a:cs typeface="Times New Roman" pitchFamily="18" charset="0"/>
            </a:endParaRPr>
          </a:p>
          <a:p>
            <a:pPr algn="ctr">
              <a:defRPr/>
            </a:pPr>
            <a:r>
              <a:rPr lang="en-US" sz="2000" dirty="0">
                <a:latin typeface="Times New Roman" pitchFamily="18" charset="0"/>
                <a:cs typeface="Times New Roman" pitchFamily="18" charset="0"/>
              </a:rPr>
              <a:t>B. E. IV, Semester –VII (Information Technology)</a:t>
            </a:r>
          </a:p>
          <a:p>
            <a:pPr algn="ctr">
              <a:defRPr/>
            </a:pPr>
            <a:endParaRPr lang="en-US" sz="2000" dirty="0">
              <a:latin typeface="Times New Roman" pitchFamily="18" charset="0"/>
              <a:cs typeface="Times New Roman" pitchFamily="18" charset="0"/>
            </a:endParaRPr>
          </a:p>
          <a:p>
            <a:pPr algn="ctr">
              <a:defRPr/>
            </a:pPr>
            <a:r>
              <a:rPr lang="en-US" sz="1800" b="1" dirty="0">
                <a:latin typeface="Times New Roman" pitchFamily="18" charset="0"/>
                <a:cs typeface="Times New Roman" pitchFamily="18" charset="0"/>
              </a:rPr>
              <a:t>Submitted by:</a:t>
            </a:r>
          </a:p>
          <a:p>
            <a:pPr algn="ctr">
              <a:defRPr/>
            </a:pPr>
            <a:endParaRPr lang="en-US" sz="1800" b="1" dirty="0">
              <a:latin typeface="Times New Roman" pitchFamily="18" charset="0"/>
              <a:cs typeface="Times New Roman" pitchFamily="18" charset="0"/>
            </a:endParaRPr>
          </a:p>
          <a:p>
            <a:pPr algn="ctr">
              <a:defRPr/>
            </a:pPr>
            <a:r>
              <a:rPr lang="en-US" sz="1800" dirty="0">
                <a:latin typeface="Times New Roman" pitchFamily="18" charset="0"/>
                <a:cs typeface="Times New Roman" pitchFamily="18" charset="0"/>
              </a:rPr>
              <a:t>   Name of student: Kajal Katariya</a:t>
            </a:r>
          </a:p>
          <a:p>
            <a:pPr algn="ctr">
              <a:defRPr/>
            </a:pPr>
            <a:r>
              <a:rPr lang="en-US" sz="1800" dirty="0">
                <a:latin typeface="Times New Roman" pitchFamily="18" charset="0"/>
                <a:cs typeface="Times New Roman" pitchFamily="18" charset="0"/>
              </a:rPr>
              <a:t>Enrolment No.: 190210116031</a:t>
            </a:r>
          </a:p>
          <a:p>
            <a:pPr algn="ctr">
              <a:defRPr/>
            </a:pPr>
            <a:r>
              <a:rPr lang="en-US" b="1" dirty="0">
                <a:latin typeface="Times New Roman" pitchFamily="18" charset="0"/>
                <a:cs typeface="Times New Roman" pitchFamily="18" charset="0"/>
              </a:rPr>
              <a:t>External</a:t>
            </a:r>
            <a:r>
              <a:rPr lang="en-US" sz="1800" b="1" dirty="0">
                <a:latin typeface="Times New Roman" pitchFamily="18" charset="0"/>
                <a:cs typeface="Times New Roman" pitchFamily="18" charset="0"/>
              </a:rPr>
              <a:t> Mentor</a:t>
            </a:r>
          </a:p>
          <a:p>
            <a:pPr algn="ctr">
              <a:defRPr/>
            </a:pPr>
            <a:r>
              <a:rPr lang="en-US" dirty="0">
                <a:latin typeface="Times New Roman" pitchFamily="18" charset="0"/>
                <a:cs typeface="Times New Roman" pitchFamily="18" charset="0"/>
              </a:rPr>
              <a:t>Sweety Patel</a:t>
            </a:r>
            <a:endParaRPr lang="en-US" sz="1800" dirty="0">
              <a:latin typeface="Times New Roman" pitchFamily="18" charset="0"/>
              <a:cs typeface="Times New Roman" pitchFamily="18" charset="0"/>
            </a:endParaRPr>
          </a:p>
          <a:p>
            <a:pPr algn="ctr">
              <a:defRPr/>
            </a:pPr>
            <a:r>
              <a:rPr lang="en-US" sz="1800" b="1" dirty="0">
                <a:latin typeface="Times New Roman" pitchFamily="18" charset="0"/>
                <a:cs typeface="Times New Roman" pitchFamily="18" charset="0"/>
              </a:rPr>
              <a:t>Internal Mentor</a:t>
            </a:r>
          </a:p>
          <a:p>
            <a:pPr algn="ctr">
              <a:defRPr/>
            </a:pPr>
            <a:r>
              <a:rPr lang="en-US" sz="1800" dirty="0">
                <a:latin typeface="Times New Roman" pitchFamily="18" charset="0"/>
                <a:cs typeface="Times New Roman" pitchFamily="18" charset="0"/>
              </a:rPr>
              <a:t>Prof.</a:t>
            </a:r>
            <a:r>
              <a:rPr lang="en-US" sz="1800" dirty="0">
                <a:solidFill>
                  <a:schemeClr val="accent4"/>
                </a:solidFill>
                <a:latin typeface="Times New Roman" pitchFamily="18" charset="0"/>
                <a:cs typeface="Times New Roman" pitchFamily="18" charset="0"/>
              </a:rPr>
              <a:t> </a:t>
            </a:r>
            <a:r>
              <a:rPr lang="en-US" dirty="0">
                <a:latin typeface="Times New Roman" pitchFamily="18" charset="0"/>
                <a:cs typeface="Times New Roman" pitchFamily="18" charset="0"/>
              </a:rPr>
              <a:t>Sweta Garasia</a:t>
            </a:r>
            <a:endParaRPr lang="en-US" sz="1800" dirty="0">
              <a:latin typeface="Times New Roman" pitchFamily="18" charset="0"/>
              <a:cs typeface="Times New Roman" pitchFamily="18" charset="0"/>
            </a:endParaRPr>
          </a:p>
          <a:p>
            <a:pPr algn="ctr">
              <a:defRPr/>
            </a:pPr>
            <a:endParaRPr lang="en-US" sz="1800" dirty="0"/>
          </a:p>
          <a:p>
            <a:pPr algn="ctr">
              <a:defRPr/>
            </a:pPr>
            <a:r>
              <a:rPr lang="en-US" sz="1800" dirty="0">
                <a:latin typeface="Times New Roman" pitchFamily="18" charset="0"/>
                <a:cs typeface="Times New Roman" pitchFamily="18" charset="0"/>
              </a:rPr>
              <a:t>Academic year</a:t>
            </a:r>
          </a:p>
          <a:p>
            <a:pPr algn="ctr">
              <a:defRPr/>
            </a:pPr>
            <a:r>
              <a:rPr lang="en-US" sz="1800" dirty="0">
                <a:latin typeface="Times New Roman" pitchFamily="18" charset="0"/>
                <a:cs typeface="Times New Roman" pitchFamily="18" charset="0"/>
              </a:rPr>
              <a:t>2023</a:t>
            </a:r>
          </a:p>
        </p:txBody>
      </p:sp>
      <p:pic>
        <p:nvPicPr>
          <p:cNvPr id="10" name="image1.jpeg">
            <a:extLst>
              <a:ext uri="{FF2B5EF4-FFF2-40B4-BE49-F238E27FC236}">
                <a16:creationId xmlns:a16="http://schemas.microsoft.com/office/drawing/2014/main" id="{D00E6F18-A925-F1D4-8F39-D1655C6D3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098" y="263304"/>
            <a:ext cx="106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18FA8F6C-DE1C-AED4-32F3-54A6683D1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6402" y="263304"/>
            <a:ext cx="1143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1164676"/>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3391-B84C-9140-01AC-8255EA11A611}"/>
              </a:ext>
            </a:extLst>
          </p:cNvPr>
          <p:cNvSpPr>
            <a:spLocks noGrp="1"/>
          </p:cNvSpPr>
          <p:nvPr>
            <p:ph type="title"/>
          </p:nvPr>
        </p:nvSpPr>
        <p:spPr/>
        <p:txBody>
          <a:bodyPr/>
          <a:lstStyle/>
          <a:p>
            <a:r>
              <a:rPr lang="en-GB" sz="3200" b="1" u="sng" dirty="0">
                <a:latin typeface="Times New Roman" panose="02020603050405020304" pitchFamily="18" charset="0"/>
                <a:cs typeface="Times New Roman" panose="02020603050405020304" pitchFamily="18" charset="0"/>
              </a:rPr>
              <a:t>Mission</a:t>
            </a:r>
            <a:r>
              <a:rPr lang="en-GB" b="1" u="sng" dirty="0">
                <a:latin typeface="Times New Roman" panose="02020603050405020304" pitchFamily="18" charset="0"/>
                <a:cs typeface="Times New Roman" panose="02020603050405020304" pitchFamily="18" charset="0"/>
              </a:rPr>
              <a:t>:-</a:t>
            </a:r>
            <a:endParaRPr lang="en-IN" dirty="0"/>
          </a:p>
        </p:txBody>
      </p:sp>
      <p:pic>
        <p:nvPicPr>
          <p:cNvPr id="6" name="Content Placeholder 5">
            <a:extLst>
              <a:ext uri="{FF2B5EF4-FFF2-40B4-BE49-F238E27FC236}">
                <a16:creationId xmlns:a16="http://schemas.microsoft.com/office/drawing/2014/main" id="{CF57E8BA-D0AF-B3AD-2863-714A7209A114}"/>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0274" r="3807" b="6721"/>
          <a:stretch/>
        </p:blipFill>
        <p:spPr>
          <a:xfrm>
            <a:off x="2589214" y="1741714"/>
            <a:ext cx="4149044" cy="4713515"/>
          </a:xfrm>
        </p:spPr>
      </p:pic>
      <p:pic>
        <p:nvPicPr>
          <p:cNvPr id="8" name="Content Placeholder 7">
            <a:extLst>
              <a:ext uri="{FF2B5EF4-FFF2-40B4-BE49-F238E27FC236}">
                <a16:creationId xmlns:a16="http://schemas.microsoft.com/office/drawing/2014/main" id="{D7944A79-5911-E3EC-670B-30282F69853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0601" r="3807" b="6394"/>
          <a:stretch/>
        </p:blipFill>
        <p:spPr>
          <a:xfrm>
            <a:off x="7191375" y="1741714"/>
            <a:ext cx="4717596" cy="4713515"/>
          </a:xfrm>
        </p:spPr>
      </p:pic>
    </p:spTree>
    <p:extLst>
      <p:ext uri="{BB962C8B-B14F-4D97-AF65-F5344CB8AC3E}">
        <p14:creationId xmlns:p14="http://schemas.microsoft.com/office/powerpoint/2010/main" val="69707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E79F-BF8F-2BED-978E-DFF3BDB1C910}"/>
              </a:ext>
            </a:extLst>
          </p:cNvPr>
          <p:cNvSpPr>
            <a:spLocks noGrp="1"/>
          </p:cNvSpPr>
          <p:nvPr>
            <p:ph type="title"/>
          </p:nvPr>
        </p:nvSpPr>
        <p:spPr>
          <a:xfrm>
            <a:off x="2592925" y="376517"/>
            <a:ext cx="8911687" cy="905435"/>
          </a:xfrm>
        </p:spPr>
        <p:txBody>
          <a:bodyPr>
            <a:normAutofit/>
          </a:bodyPr>
          <a:lstStyle/>
          <a:p>
            <a:pPr algn="ctr"/>
            <a:r>
              <a:rPr lang="en-US" b="1" u="sng" dirty="0">
                <a:latin typeface="Times New Roman" panose="02020603050405020304" pitchFamily="18" charset="0"/>
                <a:cs typeface="Times New Roman" panose="02020603050405020304" pitchFamily="18" charset="0"/>
              </a:rPr>
              <a:t>Future Outcomes:-</a:t>
            </a:r>
            <a:endParaRPr lang="en-IN" dirty="0"/>
          </a:p>
        </p:txBody>
      </p:sp>
      <p:sp>
        <p:nvSpPr>
          <p:cNvPr id="3" name="Content Placeholder 2">
            <a:extLst>
              <a:ext uri="{FF2B5EF4-FFF2-40B4-BE49-F238E27FC236}">
                <a16:creationId xmlns:a16="http://schemas.microsoft.com/office/drawing/2014/main" id="{5B531720-C07B-7201-0C18-671E68A628A4}"/>
              </a:ext>
            </a:extLst>
          </p:cNvPr>
          <p:cNvSpPr>
            <a:spLocks noGrp="1"/>
          </p:cNvSpPr>
          <p:nvPr>
            <p:ph idx="1"/>
          </p:nvPr>
        </p:nvSpPr>
        <p:spPr>
          <a:xfrm>
            <a:off x="2445777" y="1540189"/>
            <a:ext cx="8915400" cy="3777622"/>
          </a:xfrm>
        </p:spPr>
        <p:txBody>
          <a:bodyPr>
            <a:normAutofit fontScale="92500"/>
          </a:bodyPr>
          <a:lstStyle/>
          <a:p>
            <a:pPr algn="just">
              <a:lnSpc>
                <a:spcPct val="150000"/>
              </a:lnSpc>
              <a:spcAft>
                <a:spcPts val="1200"/>
              </a:spcAft>
            </a:pPr>
            <a:r>
              <a:rPr lang="en-GB" sz="2200" dirty="0">
                <a:solidFill>
                  <a:srgbClr val="000000"/>
                </a:solidFill>
                <a:effectLst/>
                <a:latin typeface="Times New Roman" panose="02020603050405020304" pitchFamily="18" charset="0"/>
                <a:ea typeface="Times New Roman" panose="02020603050405020304" pitchFamily="18" charset="0"/>
              </a:rPr>
              <a:t>Improved transparency and accountability: The platform's data tracking and reporting systems could provide greater transparency around mission progress and outcomes, which could help build trust among users and supporters</a:t>
            </a:r>
            <a:r>
              <a:rPr lang="en-IN" sz="2200" dirty="0">
                <a:solidFill>
                  <a:srgbClr val="000000"/>
                </a:solidFill>
                <a:effectLst/>
                <a:latin typeface="Times New Roman" panose="02020603050405020304" pitchFamily="18" charset="0"/>
                <a:ea typeface="Times New Roman" panose="02020603050405020304" pitchFamily="18" charset="0"/>
              </a:rPr>
              <a:t>.</a:t>
            </a:r>
          </a:p>
          <a:p>
            <a:pPr algn="just">
              <a:lnSpc>
                <a:spcPct val="150000"/>
              </a:lnSpc>
              <a:spcAft>
                <a:spcPts val="1200"/>
              </a:spcAft>
            </a:pPr>
            <a:r>
              <a:rPr lang="en-GB" sz="2200" dirty="0">
                <a:solidFill>
                  <a:srgbClr val="000000"/>
                </a:solidFill>
                <a:effectLst/>
                <a:latin typeface="Times New Roman" panose="02020603050405020304" pitchFamily="18" charset="0"/>
                <a:ea typeface="Times New Roman" panose="02020603050405020304" pitchFamily="18" charset="0"/>
              </a:rPr>
              <a:t>Strengthened networks and partnerships: The platform could help to build stronger networks and partnerships among community members, mission organizers, and other stakeholders, which could lead to more sustained and collaborative efforts to address social challenges</a:t>
            </a:r>
            <a:r>
              <a:rPr lang="en-IN" sz="2200" dirty="0">
                <a:solidFill>
                  <a:srgbClr val="000000"/>
                </a:solidFill>
                <a:effectLst/>
                <a:latin typeface="Times New Roman" panose="02020603050405020304" pitchFamily="18" charset="0"/>
                <a:ea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794535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D38B-4E74-6408-5099-86AF05B3D05C}"/>
              </a:ext>
            </a:extLst>
          </p:cNvPr>
          <p:cNvSpPr>
            <a:spLocks noGrp="1"/>
          </p:cNvSpPr>
          <p:nvPr>
            <p:ph type="title"/>
          </p:nvPr>
        </p:nvSpPr>
        <p:spPr>
          <a:xfrm>
            <a:off x="2585500" y="422342"/>
            <a:ext cx="8915400" cy="832717"/>
          </a:xfrm>
        </p:spPr>
        <p:txBody>
          <a:bodyPr>
            <a:normAutofit/>
          </a:bodyPr>
          <a:lstStyle/>
          <a:p>
            <a:pPr algn="ctr"/>
            <a:r>
              <a:rPr lang="en-US" b="1" u="sng" dirty="0">
                <a:latin typeface="Times New Roman" panose="02020603050405020304" pitchFamily="18" charset="0"/>
                <a:cs typeface="Times New Roman" panose="02020603050405020304" pitchFamily="18" charset="0"/>
              </a:rPr>
              <a:t>Conclusion:-</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85945B-9644-5D28-5542-87A60BD49F11}"/>
              </a:ext>
            </a:extLst>
          </p:cNvPr>
          <p:cNvSpPr>
            <a:spLocks noGrp="1"/>
          </p:cNvSpPr>
          <p:nvPr>
            <p:ph idx="1"/>
          </p:nvPr>
        </p:nvSpPr>
        <p:spPr>
          <a:xfrm>
            <a:off x="2589212" y="1703294"/>
            <a:ext cx="8915400" cy="4207928"/>
          </a:xfrm>
        </p:spPr>
        <p:txBody>
          <a:bodyPr>
            <a:normAutofit/>
          </a:bodyPr>
          <a:lstStyle/>
          <a:p>
            <a:pPr algn="just">
              <a:lnSpc>
                <a:spcPct val="150000"/>
              </a:lnSpc>
            </a:pPr>
            <a:r>
              <a:rPr lang="en-US" sz="2200" dirty="0">
                <a:effectLst/>
                <a:latin typeface="Times New Roman" panose="02020603050405020304" pitchFamily="18" charset="0"/>
                <a:ea typeface="Times New Roman" panose="02020603050405020304" pitchFamily="18" charset="0"/>
              </a:rPr>
              <a:t>The Community Investment Platform will provide a user-friendly and intuitive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solution for individuals and organizations to launch and participate in missions. Users who</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participate in missions will have the opportunity to reflect on their experiences and share their</a:t>
            </a:r>
            <a:r>
              <a:rPr lang="en-US" sz="2200" spc="-28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stories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with</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others,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further</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inspiring</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encouraging</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sense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of</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community</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collaboration.</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buNone/>
            </a:pP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Aft>
                <a:spcPts val="1200"/>
              </a:spcAft>
              <a:buNone/>
            </a:pPr>
            <a:endParaRPr lang="en-IN" sz="22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6440366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F8D1-34AA-F3BD-1208-EEA521A81DC0}"/>
              </a:ext>
            </a:extLst>
          </p:cNvPr>
          <p:cNvSpPr>
            <a:spLocks noGrp="1"/>
          </p:cNvSpPr>
          <p:nvPr>
            <p:ph type="title"/>
          </p:nvPr>
        </p:nvSpPr>
        <p:spPr>
          <a:xfrm>
            <a:off x="2589212" y="444815"/>
            <a:ext cx="8915400" cy="783349"/>
          </a:xfrm>
        </p:spPr>
        <p:txBody>
          <a:bodyPr/>
          <a:lstStyle/>
          <a:p>
            <a:pPr algn="ctr"/>
            <a:r>
              <a:rPr lang="en-US" altLang="en-US" sz="3600" b="1" u="sng" dirty="0">
                <a:latin typeface="Times New Roman" panose="02020603050405020304" pitchFamily="18" charset="0"/>
                <a:cs typeface="Times New Roman" panose="02020603050405020304" pitchFamily="18" charset="0"/>
              </a:rPr>
              <a:t>References:-</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84FE27-5E63-DD66-716F-DD36346E2F3E}"/>
              </a:ext>
            </a:extLst>
          </p:cNvPr>
          <p:cNvSpPr>
            <a:spLocks noGrp="1"/>
          </p:cNvSpPr>
          <p:nvPr>
            <p:ph idx="1"/>
          </p:nvPr>
        </p:nvSpPr>
        <p:spPr>
          <a:xfrm>
            <a:off x="2589212" y="1515035"/>
            <a:ext cx="8915400" cy="4318606"/>
          </a:xfrm>
        </p:spPr>
        <p:txBody>
          <a:bodyPr>
            <a:normAutofit/>
          </a:bodyPr>
          <a:lstStyle/>
          <a:p>
            <a:pPr>
              <a:lnSpc>
                <a:spcPct val="150000"/>
              </a:lnSpc>
            </a:pPr>
            <a:r>
              <a:rPr lang="en-US" altLang="en-US" sz="2200" dirty="0">
                <a:latin typeface="Times New Roman" panose="02020603050405020304" pitchFamily="18" charset="0"/>
                <a:cs typeface="Times New Roman" panose="02020603050405020304" pitchFamily="18" charset="0"/>
              </a:rPr>
              <a:t>Website:</a:t>
            </a:r>
          </a:p>
          <a:p>
            <a:pPr marL="0" indent="0">
              <a:lnSpc>
                <a:spcPct val="110000"/>
              </a:lnSpc>
              <a:buNone/>
            </a:pPr>
            <a:r>
              <a:rPr lang="en-US" altLang="en-US" sz="2200" dirty="0">
                <a:latin typeface="Times New Roman" panose="02020603050405020304" pitchFamily="18" charset="0"/>
                <a:cs typeface="Times New Roman" panose="02020603050405020304" pitchFamily="18" charset="0"/>
              </a:rPr>
              <a:t>                   </a:t>
            </a:r>
            <a:r>
              <a:rPr lang="en-IN" dirty="0">
                <a:solidFill>
                  <a:srgbClr val="0000CC"/>
                </a:solidFill>
                <a:latin typeface="Times New Roman" panose="02020603050405020304" pitchFamily="18" charset="0"/>
                <a:ea typeface="Calibri" panose="020F0502020204030204" pitchFamily="34" charset="0"/>
                <a:cs typeface="Times New Roman" panose="02020603050405020304" pitchFamily="18" charset="0"/>
              </a:rPr>
              <a:t>https://laravel.com</a:t>
            </a:r>
            <a:endParaRPr lang="en-US" altLang="en-US" dirty="0">
              <a:latin typeface="Times New Roman" panose="02020603050405020304" pitchFamily="18" charset="0"/>
              <a:cs typeface="Times New Roman" panose="02020603050405020304" pitchFamily="18" charset="0"/>
            </a:endParaRPr>
          </a:p>
          <a:p>
            <a:pPr marL="0" indent="0">
              <a:lnSpc>
                <a:spcPct val="110000"/>
              </a:lnSpc>
              <a:buNone/>
            </a:pPr>
            <a:r>
              <a:rPr lang="en-IN" dirty="0">
                <a:solidFill>
                  <a:srgbClr val="0000CC"/>
                </a:solidFill>
                <a:latin typeface="Times New Roman" panose="02020603050405020304" pitchFamily="18" charset="0"/>
                <a:ea typeface="Calibri" panose="020F0502020204030204" pitchFamily="34" charset="0"/>
                <a:cs typeface="Times New Roman" panose="02020603050405020304" pitchFamily="18" charset="0"/>
              </a:rPr>
              <a:t>                       https://php.net</a:t>
            </a:r>
          </a:p>
          <a:p>
            <a:pPr marL="0" indent="0">
              <a:lnSpc>
                <a:spcPct val="110000"/>
              </a:lnSpc>
              <a:buNone/>
            </a:pPr>
            <a:r>
              <a:rPr lang="en-IN" dirty="0">
                <a:solidFill>
                  <a:srgbClr val="0000CC"/>
                </a:solidFill>
                <a:latin typeface="Times New Roman" panose="02020603050405020304" pitchFamily="18" charset="0"/>
                <a:ea typeface="Calibri" panose="020F0502020204030204" pitchFamily="34" charset="0"/>
                <a:cs typeface="Times New Roman" panose="02020603050405020304" pitchFamily="18" charset="0"/>
              </a:rPr>
              <a:t>                       https://mysql.com</a:t>
            </a:r>
            <a:endParaRPr lang="en-US" altLang="en-US" dirty="0">
              <a:solidFill>
                <a:srgbClr val="0000CC"/>
              </a:solidFill>
              <a:latin typeface="Times New Roman" panose="02020603050405020304" pitchFamily="18" charset="0"/>
              <a:cs typeface="Times New Roman" panose="02020603050405020304" pitchFamily="18" charset="0"/>
            </a:endParaRPr>
          </a:p>
          <a:p>
            <a:pPr marL="0" indent="0">
              <a:lnSpc>
                <a:spcPct val="110000"/>
              </a:lnSpc>
              <a:buNone/>
            </a:pPr>
            <a:r>
              <a:rPr lang="en-IN" dirty="0">
                <a:solidFill>
                  <a:srgbClr val="0000CC"/>
                </a:solidFill>
                <a:latin typeface="Times New Roman" panose="02020603050405020304" pitchFamily="18" charset="0"/>
                <a:ea typeface="Calibri" panose="020F0502020204030204" pitchFamily="34" charset="0"/>
                <a:cs typeface="Times New Roman" panose="02020603050405020304" pitchFamily="18" charset="0"/>
              </a:rPr>
              <a:t>                       https://www.w3schools.com</a:t>
            </a:r>
            <a:r>
              <a:rPr lang="en-IN" altLang="en-US" dirty="0">
                <a:solidFill>
                  <a:srgbClr val="0000CC"/>
                </a:solidFill>
                <a:latin typeface="Times New Roman" panose="02020603050405020304" pitchFamily="18" charset="0"/>
                <a:cs typeface="Times New Roman" panose="02020603050405020304" pitchFamily="18" charset="0"/>
              </a:rPr>
              <a:t>     </a:t>
            </a: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External Guide: Sweety Patel</a:t>
            </a:r>
          </a:p>
          <a:p>
            <a:pPr>
              <a:lnSpc>
                <a:spcPct val="150000"/>
              </a:lnSpc>
            </a:pPr>
            <a:r>
              <a:rPr lang="en-US" altLang="en-US" sz="2200" dirty="0">
                <a:latin typeface="Times New Roman" panose="02020603050405020304" pitchFamily="18" charset="0"/>
                <a:cs typeface="Times New Roman" panose="02020603050405020304" pitchFamily="18" charset="0"/>
              </a:rPr>
              <a:t>Internal Guide : </a:t>
            </a:r>
            <a:r>
              <a:rPr lang="en-US" sz="2400" dirty="0">
                <a:latin typeface="Times New Roman" pitchFamily="18" charset="0"/>
                <a:cs typeface="Times New Roman" pitchFamily="18" charset="0"/>
              </a:rPr>
              <a:t>Prof. Nishidh Chavda</a:t>
            </a:r>
          </a:p>
          <a:p>
            <a:pPr>
              <a:lnSpc>
                <a:spcPct val="150000"/>
              </a:lnSpc>
            </a:pPr>
            <a:endParaRPr lang="en-IN" dirty="0"/>
          </a:p>
        </p:txBody>
      </p:sp>
    </p:spTree>
    <p:extLst>
      <p:ext uri="{BB962C8B-B14F-4D97-AF65-F5344CB8AC3E}">
        <p14:creationId xmlns:p14="http://schemas.microsoft.com/office/powerpoint/2010/main" val="394915381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0A531B-A224-8B06-C306-649C3D46840F}"/>
              </a:ext>
            </a:extLst>
          </p:cNvPr>
          <p:cNvSpPr txBox="1">
            <a:spLocks/>
          </p:cNvSpPr>
          <p:nvPr/>
        </p:nvSpPr>
        <p:spPr>
          <a:xfrm>
            <a:off x="2340076" y="437527"/>
            <a:ext cx="9013723" cy="80491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TW" b="1" u="sng" dirty="0">
                <a:latin typeface="Times New Roman" panose="02020603050405020304" pitchFamily="18" charset="0"/>
                <a:ea typeface="新細明體" panose="02020500000000000000" pitchFamily="18" charset="-120"/>
                <a:cs typeface="Times New Roman" panose="02020603050405020304" pitchFamily="18" charset="0"/>
              </a:rPr>
              <a:t>Outline:-</a:t>
            </a:r>
            <a:endParaRPr lang="en-IN" u="sng"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DFF2970C-F380-0D97-BAC5-E1BDE0D127FE}"/>
              </a:ext>
            </a:extLst>
          </p:cNvPr>
          <p:cNvSpPr>
            <a:spLocks noGrp="1"/>
          </p:cNvSpPr>
          <p:nvPr>
            <p:ph idx="1"/>
          </p:nvPr>
        </p:nvSpPr>
        <p:spPr>
          <a:xfrm>
            <a:off x="2340076" y="1648644"/>
            <a:ext cx="9013723" cy="4919303"/>
          </a:xfrm>
        </p:spPr>
        <p:txBody>
          <a:bodyPr>
            <a:noAutofit/>
          </a:bodyPr>
          <a:lstStyle/>
          <a:p>
            <a:pPr>
              <a:lnSpc>
                <a:spcPct val="150000"/>
              </a:lnSpc>
              <a:defRPr/>
            </a:pPr>
            <a:r>
              <a:rPr lang="en-US" altLang="zh-TW" sz="2200" dirty="0">
                <a:latin typeface="Times New Roman" pitchFamily="18" charset="0"/>
                <a:cs typeface="Times New Roman" pitchFamily="18" charset="0"/>
              </a:rPr>
              <a:t>Introduction</a:t>
            </a:r>
          </a:p>
          <a:p>
            <a:pPr>
              <a:lnSpc>
                <a:spcPct val="150000"/>
              </a:lnSpc>
              <a:defRPr/>
            </a:pPr>
            <a:r>
              <a:rPr lang="en-US" altLang="zh-TW" sz="2200" dirty="0">
                <a:latin typeface="Times New Roman" pitchFamily="18" charset="0"/>
                <a:cs typeface="Times New Roman" pitchFamily="18" charset="0"/>
              </a:rPr>
              <a:t>Purpose/Features</a:t>
            </a:r>
          </a:p>
          <a:p>
            <a:pPr>
              <a:lnSpc>
                <a:spcPct val="150000"/>
              </a:lnSpc>
              <a:defRPr/>
            </a:pPr>
            <a:r>
              <a:rPr lang="en-US" altLang="zh-TW" sz="2200" dirty="0">
                <a:latin typeface="Times New Roman" pitchFamily="18" charset="0"/>
                <a:cs typeface="Times New Roman" pitchFamily="18" charset="0"/>
              </a:rPr>
              <a:t>Features</a:t>
            </a:r>
          </a:p>
          <a:p>
            <a:pPr>
              <a:lnSpc>
                <a:spcPct val="150000"/>
              </a:lnSpc>
              <a:defRPr/>
            </a:pPr>
            <a:r>
              <a:rPr lang="en-US" altLang="zh-TW" sz="2200" dirty="0">
                <a:latin typeface="Times New Roman" pitchFamily="18" charset="0"/>
                <a:cs typeface="Times New Roman" pitchFamily="18" charset="0"/>
              </a:rPr>
              <a:t>Tools and Technology</a:t>
            </a:r>
          </a:p>
          <a:p>
            <a:pPr>
              <a:lnSpc>
                <a:spcPct val="150000"/>
              </a:lnSpc>
              <a:defRPr/>
            </a:pPr>
            <a:r>
              <a:rPr lang="en-US" altLang="zh-TW" sz="2200" dirty="0">
                <a:latin typeface="Times New Roman" pitchFamily="18" charset="0"/>
                <a:cs typeface="Times New Roman" pitchFamily="18" charset="0"/>
              </a:rPr>
              <a:t>Features Outcomes</a:t>
            </a:r>
            <a:endParaRPr lang="en-US" sz="2200" dirty="0">
              <a:latin typeface="Times New Roman" pitchFamily="18" charset="0"/>
              <a:cs typeface="Times New Roman" pitchFamily="18" charset="0"/>
            </a:endParaRPr>
          </a:p>
          <a:p>
            <a:pPr>
              <a:lnSpc>
                <a:spcPct val="150000"/>
              </a:lnSpc>
              <a:defRPr/>
            </a:pPr>
            <a:r>
              <a:rPr lang="en-US" altLang="zh-TW" sz="2200" dirty="0">
                <a:latin typeface="Times New Roman" pitchFamily="18" charset="0"/>
                <a:cs typeface="Times New Roman" pitchFamily="18" charset="0"/>
              </a:rPr>
              <a:t>Conclusion</a:t>
            </a:r>
          </a:p>
          <a:p>
            <a:pPr>
              <a:lnSpc>
                <a:spcPct val="150000"/>
              </a:lnSpc>
              <a:defRPr/>
            </a:pPr>
            <a:r>
              <a:rPr lang="en-US" altLang="zh-TW" sz="2200" dirty="0">
                <a:latin typeface="Times New Roman" pitchFamily="18" charset="0"/>
                <a:cs typeface="Times New Roman" pitchFamily="18" charset="0"/>
              </a:rPr>
              <a:t>Bibliography</a:t>
            </a:r>
            <a:endParaRPr lang="en-IN" sz="2200" dirty="0"/>
          </a:p>
        </p:txBody>
      </p:sp>
    </p:spTree>
    <p:extLst>
      <p:ext uri="{BB962C8B-B14F-4D97-AF65-F5344CB8AC3E}">
        <p14:creationId xmlns:p14="http://schemas.microsoft.com/office/powerpoint/2010/main" val="3099668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D033-0725-A2D3-A7E5-0EA2AFFBDDD9}"/>
              </a:ext>
            </a:extLst>
          </p:cNvPr>
          <p:cNvSpPr>
            <a:spLocks noGrp="1"/>
          </p:cNvSpPr>
          <p:nvPr>
            <p:ph type="title"/>
          </p:nvPr>
        </p:nvSpPr>
        <p:spPr>
          <a:xfrm>
            <a:off x="2418736" y="369752"/>
            <a:ext cx="8935064" cy="804914"/>
          </a:xfrm>
        </p:spPr>
        <p:txBody>
          <a:bodyPr>
            <a:normAutofit/>
          </a:bodyPr>
          <a:lstStyle/>
          <a:p>
            <a:pPr algn="ctr"/>
            <a:r>
              <a:rPr lang="en-US" altLang="zh-TW" b="1" u="sng" dirty="0">
                <a:latin typeface="Times New Roman" pitchFamily="18" charset="0"/>
                <a:cs typeface="Times New Roman" pitchFamily="18" charset="0"/>
              </a:rPr>
              <a:t>Introduction:-</a:t>
            </a:r>
            <a:endParaRPr lang="en-IN" b="1" u="sng" dirty="0"/>
          </a:p>
        </p:txBody>
      </p:sp>
      <p:sp>
        <p:nvSpPr>
          <p:cNvPr id="3" name="Content Placeholder 2">
            <a:extLst>
              <a:ext uri="{FF2B5EF4-FFF2-40B4-BE49-F238E27FC236}">
                <a16:creationId xmlns:a16="http://schemas.microsoft.com/office/drawing/2014/main" id="{E3D699E4-BB93-2C8B-08EE-DA8B789BB317}"/>
              </a:ext>
            </a:extLst>
          </p:cNvPr>
          <p:cNvSpPr>
            <a:spLocks noGrp="1"/>
          </p:cNvSpPr>
          <p:nvPr>
            <p:ph idx="1"/>
          </p:nvPr>
        </p:nvSpPr>
        <p:spPr>
          <a:xfrm>
            <a:off x="2418736" y="1668014"/>
            <a:ext cx="8935064" cy="4096292"/>
          </a:xfrm>
        </p:spPr>
        <p:txBody>
          <a:bodyPr>
            <a:normAutofit fontScale="92500" lnSpcReduction="20000"/>
          </a:bodyPr>
          <a:lstStyle/>
          <a:p>
            <a:pPr algn="just">
              <a:lnSpc>
                <a:spcPct val="150000"/>
              </a:lnSpc>
              <a:spcAft>
                <a:spcPts val="800"/>
              </a:spcAft>
            </a:pPr>
            <a:r>
              <a:rPr lang="en-IN" sz="2400" dirty="0"/>
              <a:t> </a:t>
            </a:r>
            <a:r>
              <a:rPr lang="en-US" sz="2000" b="1" dirty="0">
                <a:effectLst/>
                <a:latin typeface="Times New Roman" panose="02020603050405020304" pitchFamily="18" charset="0"/>
                <a:ea typeface="Times New Roman" panose="02020603050405020304" pitchFamily="18" charset="0"/>
              </a:rPr>
              <a:t>CI (Community investment / Community social investment /</a:t>
            </a:r>
            <a:r>
              <a:rPr lang="en-US" sz="2000" b="1" spc="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corporate social investment) platform </a:t>
            </a:r>
            <a:r>
              <a:rPr lang="en-US" sz="2000" dirty="0">
                <a:effectLst/>
                <a:latin typeface="Times New Roman" panose="02020603050405020304" pitchFamily="18" charset="0"/>
                <a:ea typeface="Times New Roman" panose="02020603050405020304" pitchFamily="18" charset="0"/>
              </a:rPr>
              <a:t>can also be called employee volunteer program,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workplace volunteer programs, corporate volunteer programs, company volunteer programs,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and</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other</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iterations.</a:t>
            </a:r>
            <a:r>
              <a:rPr lang="en-US" sz="2000" spc="-55" dirty="0">
                <a:effectLst/>
                <a:latin typeface="Times New Roman" panose="02020603050405020304" pitchFamily="18" charset="0"/>
                <a:ea typeface="Times New Roman" panose="02020603050405020304" pitchFamily="18" charset="0"/>
              </a:rPr>
              <a:t> </a:t>
            </a:r>
          </a:p>
          <a:p>
            <a:pPr algn="just">
              <a:lnSpc>
                <a:spcPct val="150000"/>
              </a:lnSpc>
              <a:spcAft>
                <a:spcPts val="800"/>
              </a:spcAft>
            </a:pPr>
            <a:r>
              <a:rPr lang="en-US" sz="2000" dirty="0">
                <a:effectLst/>
                <a:latin typeface="Times New Roman" panose="02020603050405020304" pitchFamily="18" charset="0"/>
                <a:ea typeface="Times New Roman" panose="02020603050405020304" pitchFamily="18" charset="0"/>
              </a:rPr>
              <a:t>These</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programs</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are</a:t>
            </a:r>
            <a:r>
              <a:rPr lang="en-US" sz="2000" spc="-6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typically</a:t>
            </a:r>
            <a:r>
              <a:rPr lang="en-US" sz="2000" spc="-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built</a:t>
            </a:r>
            <a:r>
              <a:rPr lang="en-US" sz="2000" spc="-5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support</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company’s</a:t>
            </a:r>
            <a:r>
              <a:rPr lang="en-US" sz="2000" spc="-6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larger</a:t>
            </a:r>
            <a:r>
              <a:rPr lang="en-US" sz="2000" spc="-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corporate</a:t>
            </a:r>
            <a:r>
              <a:rPr lang="en-US" sz="2000" spc="-29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social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responsibility</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program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(CSR)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community</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engagement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program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community</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investment program. Companies may have specific reasoning for building such platforms like</a:t>
            </a:r>
            <a:r>
              <a:rPr lang="en-US" sz="2000" spc="-28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building</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positive brand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reputation 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increasing employee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engagement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 the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community.</a:t>
            </a:r>
            <a:endParaRPr lang="en-IN" sz="2400" dirty="0">
              <a:effectLst/>
              <a:latin typeface="Calibri" panose="020F0502020204030204" pitchFamily="34" charset="0"/>
              <a:ea typeface="Calibri" panose="020F0502020204030204" pitchFamily="34" charset="0"/>
              <a:cs typeface="Shruti" panose="020B0502040204020203" pitchFamily="34" charset="0"/>
            </a:endParaRPr>
          </a:p>
          <a:p>
            <a:pPr marL="0" indent="0" algn="just">
              <a:lnSpc>
                <a:spcPct val="150000"/>
              </a:lnSpc>
              <a:spcAft>
                <a:spcPts val="800"/>
              </a:spcAft>
              <a:buNone/>
            </a:pPr>
            <a:endParaRPr lang="en-IN" sz="2000" dirty="0">
              <a:effectLst/>
              <a:latin typeface="Calibri" panose="020F0502020204030204" pitchFamily="34" charset="0"/>
              <a:ea typeface="Calibri" panose="020F0502020204030204" pitchFamily="34" charset="0"/>
              <a:cs typeface="Shruti" panose="020B0502040204020203" pitchFamily="34" charset="0"/>
            </a:endParaRPr>
          </a:p>
          <a:p>
            <a:pPr marL="0" indent="0">
              <a:buNone/>
            </a:pPr>
            <a:endParaRPr lang="en-IN" dirty="0"/>
          </a:p>
        </p:txBody>
      </p:sp>
    </p:spTree>
    <p:extLst>
      <p:ext uri="{BB962C8B-B14F-4D97-AF65-F5344CB8AC3E}">
        <p14:creationId xmlns:p14="http://schemas.microsoft.com/office/powerpoint/2010/main" val="228178729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A35E-A7BC-BCA6-063D-76B6122DFAE3}"/>
              </a:ext>
            </a:extLst>
          </p:cNvPr>
          <p:cNvSpPr>
            <a:spLocks noGrp="1"/>
          </p:cNvSpPr>
          <p:nvPr>
            <p:ph type="title"/>
          </p:nvPr>
        </p:nvSpPr>
        <p:spPr>
          <a:xfrm>
            <a:off x="2404666" y="334467"/>
            <a:ext cx="8911687" cy="926784"/>
          </a:xfrm>
        </p:spPr>
        <p:txBody>
          <a:bodyPr>
            <a:normAutofit/>
          </a:bodyPr>
          <a:lstStyle/>
          <a:p>
            <a:pPr algn="ctr"/>
            <a:r>
              <a:rPr lang="en-GB" b="1" u="sng" dirty="0">
                <a:latin typeface="Times New Roman" panose="02020603050405020304" pitchFamily="18" charset="0"/>
                <a:cs typeface="Times New Roman" panose="02020603050405020304" pitchFamily="18" charset="0"/>
              </a:rPr>
              <a:t>Purpose</a:t>
            </a:r>
            <a:r>
              <a:rPr lang="en-GB" sz="4400" b="1" u="sng" dirty="0">
                <a:latin typeface="Times New Roman" panose="02020603050405020304" pitchFamily="18" charset="0"/>
                <a:cs typeface="Times New Roman" panose="02020603050405020304" pitchFamily="18" charset="0"/>
              </a:rPr>
              <a:t>:-</a:t>
            </a:r>
            <a:endParaRPr lang="en-IN" sz="4400" b="1" u="sng"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8D49C6FA-8A8D-4780-0F10-2AA78372ABA5}"/>
              </a:ext>
            </a:extLst>
          </p:cNvPr>
          <p:cNvSpPr txBox="1">
            <a:spLocks/>
          </p:cNvSpPr>
          <p:nvPr/>
        </p:nvSpPr>
        <p:spPr>
          <a:xfrm>
            <a:off x="8673353" y="1676398"/>
            <a:ext cx="2959941" cy="43658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just">
              <a:buFont typeface="Wingdings 3" charset="2"/>
              <a:buNone/>
            </a:pPr>
            <a:endParaRPr lang="en-GB" sz="2200" b="1"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8102DECF-76BE-F3AF-DFC5-E3E1F87B1AF8}"/>
              </a:ext>
            </a:extLst>
          </p:cNvPr>
          <p:cNvSpPr>
            <a:spLocks noGrp="1"/>
          </p:cNvSpPr>
          <p:nvPr>
            <p:ph idx="1"/>
          </p:nvPr>
        </p:nvSpPr>
        <p:spPr>
          <a:xfrm>
            <a:off x="2311160" y="1261250"/>
            <a:ext cx="8935064" cy="5498137"/>
          </a:xfrm>
        </p:spPr>
        <p:txBody>
          <a:bodyPr>
            <a:noAutofit/>
          </a:bodyPr>
          <a:lstStyle/>
          <a:p>
            <a:pPr marL="0" marR="76835" lvl="0" indent="0">
              <a:lnSpc>
                <a:spcPct val="120000"/>
              </a:lnSpc>
              <a:spcBef>
                <a:spcPts val="25"/>
              </a:spcBef>
              <a:spcAft>
                <a:spcPts val="0"/>
              </a:spcAft>
              <a:buSzPts val="1100"/>
              <a:buNone/>
              <a:tabLst>
                <a:tab pos="523875" algn="l"/>
                <a:tab pos="524510" algn="l"/>
              </a:tabLst>
            </a:pPr>
            <a:endParaRPr lang="en-IN" sz="1900" dirty="0">
              <a:effectLst/>
              <a:latin typeface="Times New Roman" panose="02020603050405020304" pitchFamily="18" charset="0"/>
              <a:ea typeface="Arial MT"/>
              <a:cs typeface="Arial MT"/>
            </a:endParaRPr>
          </a:p>
          <a:p>
            <a:pPr algn="just">
              <a:lnSpc>
                <a:spcPct val="120000"/>
              </a:lnSpc>
              <a:spcAft>
                <a:spcPts val="800"/>
              </a:spcAft>
            </a:pPr>
            <a:r>
              <a:rPr lang="en-US" sz="1900" dirty="0">
                <a:effectLst/>
                <a:latin typeface="Times New Roman" panose="02020603050405020304" pitchFamily="18" charset="0"/>
                <a:ea typeface="Arial MT"/>
                <a:cs typeface="Arial MT"/>
              </a:rPr>
              <a:t>To</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provide</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platform</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for</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corporate</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employee</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to</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engage</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in available mission</a:t>
            </a:r>
          </a:p>
          <a:p>
            <a:pPr algn="just">
              <a:lnSpc>
                <a:spcPct val="120000"/>
              </a:lnSpc>
              <a:spcAft>
                <a:spcPts val="800"/>
              </a:spcAft>
            </a:pPr>
            <a:r>
              <a:rPr lang="en-US" sz="1900" dirty="0">
                <a:effectLst/>
                <a:latin typeface="Times New Roman" panose="02020603050405020304" pitchFamily="18" charset="0"/>
                <a:ea typeface="Arial MT"/>
                <a:cs typeface="Arial MT"/>
              </a:rPr>
              <a:t>It</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provides</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user-friendly</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interface</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to</a:t>
            </a:r>
            <a:r>
              <a:rPr lang="en-US" sz="1900" spc="7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contribute</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in</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social/corporate</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activities,</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user</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can</a:t>
            </a:r>
            <a:r>
              <a:rPr lang="en-US" sz="1900" spc="-2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easily</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get list of activities/mission</a:t>
            </a:r>
          </a:p>
          <a:p>
            <a:pPr algn="just">
              <a:lnSpc>
                <a:spcPct val="120000"/>
              </a:lnSpc>
              <a:spcAft>
                <a:spcPts val="800"/>
              </a:spcAft>
            </a:pPr>
            <a:r>
              <a:rPr lang="en-US" sz="1900" dirty="0">
                <a:effectLst/>
                <a:latin typeface="Times New Roman" panose="02020603050405020304" pitchFamily="18" charset="0"/>
                <a:ea typeface="Arial MT"/>
                <a:cs typeface="Arial MT"/>
              </a:rPr>
              <a:t>It</a:t>
            </a:r>
            <a:r>
              <a:rPr lang="en-US" sz="1900" spc="9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provides</a:t>
            </a:r>
            <a:r>
              <a:rPr lang="en-US" sz="1900" spc="9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admin</a:t>
            </a:r>
            <a:r>
              <a:rPr lang="en-US" sz="1900" spc="10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facilities</a:t>
            </a:r>
            <a:r>
              <a:rPr lang="en-US" sz="1900" spc="9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like</a:t>
            </a:r>
            <a:r>
              <a:rPr lang="en-US" sz="1900" spc="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user</a:t>
            </a:r>
            <a:r>
              <a:rPr lang="en-US" sz="1900" spc="10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create/remove,</a:t>
            </a:r>
            <a:r>
              <a:rPr lang="en-US" sz="1900" spc="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approve</a:t>
            </a:r>
            <a:r>
              <a:rPr lang="en-US" sz="1900" spc="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story</a:t>
            </a:r>
            <a:r>
              <a:rPr lang="en-US" sz="1900" spc="9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requested</a:t>
            </a:r>
            <a:r>
              <a:rPr lang="en-US" sz="1900" spc="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by</a:t>
            </a:r>
            <a:r>
              <a:rPr lang="en-US" sz="1900" spc="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user,</a:t>
            </a:r>
            <a:r>
              <a:rPr lang="en-US" sz="1900" spc="-2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create/remove</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mission.</a:t>
            </a:r>
          </a:p>
          <a:p>
            <a:pPr algn="just">
              <a:lnSpc>
                <a:spcPct val="120000"/>
              </a:lnSpc>
              <a:spcAft>
                <a:spcPts val="800"/>
              </a:spcAft>
            </a:pPr>
            <a:r>
              <a:rPr lang="en-US" sz="1900" dirty="0">
                <a:effectLst/>
                <a:latin typeface="Times New Roman" panose="02020603050405020304" pitchFamily="18" charset="0"/>
                <a:ea typeface="Arial MT"/>
                <a:cs typeface="Arial MT"/>
              </a:rPr>
              <a:t>It</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provides</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real-time</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progress and</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impact</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of</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missions.</a:t>
            </a:r>
          </a:p>
          <a:p>
            <a:pPr algn="just">
              <a:lnSpc>
                <a:spcPct val="120000"/>
              </a:lnSpc>
              <a:spcAft>
                <a:spcPts val="800"/>
              </a:spcAft>
            </a:pPr>
            <a:r>
              <a:rPr lang="en-US" sz="1900" dirty="0">
                <a:effectLst/>
                <a:latin typeface="Times New Roman" panose="02020603050405020304" pitchFamily="18" charset="0"/>
                <a:ea typeface="Arial MT"/>
                <a:cs typeface="Arial MT"/>
              </a:rPr>
              <a:t>It</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enables</a:t>
            </a:r>
            <a:r>
              <a:rPr lang="en-US" sz="1900" spc="17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individuals</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and</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organizations</a:t>
            </a:r>
            <a:r>
              <a:rPr lang="en-US" sz="1900" spc="1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to</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launch</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and</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volunteer</a:t>
            </a:r>
            <a:r>
              <a:rPr lang="en-US" sz="1900" spc="17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missions</a:t>
            </a:r>
            <a:r>
              <a:rPr lang="en-US" sz="1900" spc="1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aimed</a:t>
            </a:r>
            <a:r>
              <a:rPr lang="en-US" sz="1900" spc="18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at</a:t>
            </a:r>
            <a:r>
              <a:rPr lang="en-US" sz="1900" spc="-2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addressing</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social and</a:t>
            </a:r>
            <a:r>
              <a:rPr lang="en-US" sz="1900" spc="1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community challenges.</a:t>
            </a:r>
          </a:p>
          <a:p>
            <a:pPr algn="just">
              <a:lnSpc>
                <a:spcPct val="120000"/>
              </a:lnSpc>
              <a:spcAft>
                <a:spcPts val="800"/>
              </a:spcAft>
            </a:pPr>
            <a:r>
              <a:rPr lang="en-US" sz="1900" dirty="0">
                <a:effectLst/>
                <a:latin typeface="Times New Roman" panose="02020603050405020304" pitchFamily="18" charset="0"/>
                <a:ea typeface="Arial MT"/>
                <a:cs typeface="Arial MT"/>
              </a:rPr>
              <a:t>It</a:t>
            </a:r>
            <a:r>
              <a:rPr lang="en-US" sz="1900" spc="6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provides</a:t>
            </a:r>
            <a:r>
              <a:rPr lang="en-US" sz="1900" spc="6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a:t>
            </a:r>
            <a:r>
              <a:rPr lang="en-US" sz="1900" spc="5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platform</a:t>
            </a:r>
            <a:r>
              <a:rPr lang="en-US" sz="1900" spc="5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for</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users</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to</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share</a:t>
            </a:r>
            <a:r>
              <a:rPr lang="en-US" sz="1900" spc="4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their</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experiences</a:t>
            </a:r>
            <a:r>
              <a:rPr lang="en-US" sz="1900" spc="5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and</a:t>
            </a:r>
            <a:r>
              <a:rPr lang="en-US" sz="1900" spc="6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feedback</a:t>
            </a:r>
            <a:r>
              <a:rPr lang="en-US" sz="1900" spc="6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as</a:t>
            </a:r>
            <a:r>
              <a:rPr lang="en-US" sz="1900" spc="6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reviews</a:t>
            </a:r>
            <a:r>
              <a:rPr lang="en-US" sz="1900" spc="50"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of</a:t>
            </a:r>
            <a:r>
              <a:rPr lang="en-US" sz="1900" spc="-28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the</a:t>
            </a:r>
            <a:r>
              <a:rPr lang="en-US" sz="1900" spc="-5" dirty="0">
                <a:effectLst/>
                <a:latin typeface="Times New Roman" panose="02020603050405020304" pitchFamily="18" charset="0"/>
                <a:ea typeface="Arial MT"/>
                <a:cs typeface="Arial MT"/>
              </a:rPr>
              <a:t> </a:t>
            </a:r>
            <a:r>
              <a:rPr lang="en-US" sz="1900" dirty="0">
                <a:effectLst/>
                <a:latin typeface="Times New Roman" panose="02020603050405020304" pitchFamily="18" charset="0"/>
                <a:ea typeface="Arial MT"/>
                <a:cs typeface="Arial MT"/>
              </a:rPr>
              <a:t>missions they participated in.</a:t>
            </a:r>
            <a:endParaRPr lang="en-IN" sz="1900" dirty="0">
              <a:effectLst/>
              <a:latin typeface="Times New Roman" panose="02020603050405020304" pitchFamily="18" charset="0"/>
              <a:ea typeface="Arial MT"/>
              <a:cs typeface="Arial MT"/>
            </a:endParaRPr>
          </a:p>
          <a:p>
            <a:pPr algn="just">
              <a:lnSpc>
                <a:spcPct val="150000"/>
              </a:lnSpc>
              <a:spcAft>
                <a:spcPts val="800"/>
              </a:spcAft>
            </a:pPr>
            <a:endParaRPr lang="en-IN" sz="1900" dirty="0">
              <a:effectLst/>
              <a:latin typeface="Calibri" panose="020F0502020204030204" pitchFamily="34" charset="0"/>
              <a:ea typeface="Calibri" panose="020F0502020204030204" pitchFamily="34" charset="0"/>
              <a:cs typeface="Shruti" panose="020B0502040204020203" pitchFamily="34" charset="0"/>
            </a:endParaRPr>
          </a:p>
          <a:p>
            <a:pPr marL="0" indent="0">
              <a:buNone/>
            </a:pPr>
            <a:endParaRPr lang="en-IN" sz="1900" dirty="0"/>
          </a:p>
        </p:txBody>
      </p:sp>
    </p:spTree>
    <p:extLst>
      <p:ext uri="{BB962C8B-B14F-4D97-AF65-F5344CB8AC3E}">
        <p14:creationId xmlns:p14="http://schemas.microsoft.com/office/powerpoint/2010/main" val="1214529762"/>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745C-BADC-150C-7A5A-35C4BEF120D8}"/>
              </a:ext>
            </a:extLst>
          </p:cNvPr>
          <p:cNvSpPr>
            <a:spLocks noGrp="1"/>
          </p:cNvSpPr>
          <p:nvPr>
            <p:ph type="title"/>
          </p:nvPr>
        </p:nvSpPr>
        <p:spPr>
          <a:xfrm>
            <a:off x="2521206" y="148980"/>
            <a:ext cx="8911687" cy="765419"/>
          </a:xfrm>
        </p:spPr>
        <p:txBody>
          <a:bodyPr>
            <a:normAutofit/>
          </a:bodyPr>
          <a:lstStyle/>
          <a:p>
            <a:pPr algn="ctr"/>
            <a:r>
              <a:rPr lang="en-GB" b="1" u="sng" dirty="0">
                <a:latin typeface="Times New Roman" panose="02020603050405020304" pitchFamily="18" charset="0"/>
                <a:cs typeface="Times New Roman" panose="02020603050405020304" pitchFamily="18" charset="0"/>
              </a:rPr>
              <a:t>Features:-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6DEED0-9852-B86A-D7E9-198F093D12AF}"/>
              </a:ext>
            </a:extLst>
          </p:cNvPr>
          <p:cNvSpPr txBox="1">
            <a:spLocks/>
          </p:cNvSpPr>
          <p:nvPr/>
        </p:nvSpPr>
        <p:spPr>
          <a:xfrm>
            <a:off x="2311160" y="1261250"/>
            <a:ext cx="8935064" cy="549813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76835" indent="0">
              <a:lnSpc>
                <a:spcPct val="120000"/>
              </a:lnSpc>
              <a:spcBef>
                <a:spcPts val="25"/>
              </a:spcBef>
              <a:buSzPts val="1100"/>
              <a:buFont typeface="Wingdings 3" charset="2"/>
              <a:buNone/>
              <a:tabLst>
                <a:tab pos="523875" algn="l"/>
                <a:tab pos="524510" algn="l"/>
              </a:tabLst>
            </a:pPr>
            <a:endParaRPr lang="en-IN" sz="19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User registration and profile management: Users can register and create a profile that</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includes</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their</a:t>
            </a:r>
            <a:r>
              <a:rPr lang="en-US" sz="2000" spc="-2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name,</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location,</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skills,</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and</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availability.</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User</a:t>
            </a:r>
            <a:r>
              <a:rPr lang="en-US" sz="2000" spc="-2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can</a:t>
            </a:r>
            <a:r>
              <a:rPr lang="en-US" sz="2000" spc="-2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view/edit</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their</a:t>
            </a:r>
            <a:r>
              <a:rPr lang="en-US" sz="2000" spc="-2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details</a:t>
            </a:r>
            <a:r>
              <a:rPr lang="en-US" sz="2000" spc="-1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a:t>
            </a:r>
            <a:r>
              <a:rPr lang="en-US" sz="2000" spc="-29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profile</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page.</a:t>
            </a:r>
            <a:endParaRPr lang="en-US" sz="20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Mission creation and management: Admin can create missions and manage them,</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including</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setting a goal, location, and time</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frame for the</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a:t>
            </a:r>
            <a:endParaRPr lang="en-US" sz="20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Search and filter: User can search and filter available missions to volunteer based on</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country,</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skills, theme and city.</a:t>
            </a:r>
            <a:endParaRPr lang="en-US" sz="20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Mission Listing: All the available missions are displayed on this page which includes</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title,</a:t>
            </a:r>
            <a:r>
              <a:rPr lang="en-US" sz="2000" spc="-3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description,</a:t>
            </a:r>
            <a:r>
              <a:rPr lang="en-US" sz="2000" spc="-2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progress</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and</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goal</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of</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availability</a:t>
            </a:r>
            <a:r>
              <a:rPr lang="en-US" sz="2000" spc="-3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of</a:t>
            </a:r>
            <a:r>
              <a:rPr lang="en-US" sz="2000" spc="-3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a:t>
            </a:r>
            <a:r>
              <a:rPr lang="en-US" sz="2000" spc="-28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User</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can view</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missions either by grid view</a:t>
            </a:r>
            <a:r>
              <a:rPr lang="en-US" sz="2000" spc="-10"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or list view.</a:t>
            </a:r>
            <a:endParaRPr lang="en-IN" sz="2000" dirty="0">
              <a:latin typeface="Times New Roman" panose="02020603050405020304" pitchFamily="18" charset="0"/>
              <a:ea typeface="Arial MT"/>
              <a:cs typeface="Arial MT"/>
            </a:endParaRPr>
          </a:p>
          <a:p>
            <a:pPr algn="just">
              <a:lnSpc>
                <a:spcPct val="150000"/>
              </a:lnSpc>
              <a:spcAft>
                <a:spcPts val="800"/>
              </a:spcAft>
            </a:pPr>
            <a:endParaRPr lang="en-IN" sz="1900" dirty="0">
              <a:latin typeface="Calibri" panose="020F0502020204030204" pitchFamily="34" charset="0"/>
              <a:ea typeface="Calibri" panose="020F0502020204030204" pitchFamily="34" charset="0"/>
              <a:cs typeface="Shruti" panose="020B0502040204020203" pitchFamily="34" charset="0"/>
            </a:endParaRPr>
          </a:p>
          <a:p>
            <a:pPr marL="0" indent="0">
              <a:buFont typeface="Wingdings 3" charset="2"/>
              <a:buNone/>
            </a:pPr>
            <a:endParaRPr lang="en-IN" sz="1900" dirty="0"/>
          </a:p>
        </p:txBody>
      </p:sp>
    </p:spTree>
    <p:extLst>
      <p:ext uri="{BB962C8B-B14F-4D97-AF65-F5344CB8AC3E}">
        <p14:creationId xmlns:p14="http://schemas.microsoft.com/office/powerpoint/2010/main" val="89268588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976C-CF8D-AB18-BC7B-609D35CFB19D}"/>
              </a:ext>
            </a:extLst>
          </p:cNvPr>
          <p:cNvSpPr>
            <a:spLocks noGrp="1"/>
          </p:cNvSpPr>
          <p:nvPr>
            <p:ph type="title"/>
          </p:nvPr>
        </p:nvSpPr>
        <p:spPr>
          <a:xfrm>
            <a:off x="2034990" y="238628"/>
            <a:ext cx="9586164" cy="899890"/>
          </a:xfrm>
        </p:spPr>
        <p:txBody>
          <a:bodyPr>
            <a:normAutofit/>
          </a:bodyPr>
          <a:lstStyle/>
          <a:p>
            <a:pPr algn="ctr"/>
            <a:r>
              <a:rPr lang="en-GB" b="1" u="sng" dirty="0">
                <a:latin typeface="Times New Roman" panose="02020603050405020304" pitchFamily="18" charset="0"/>
                <a:cs typeface="Times New Roman" panose="02020603050405020304" pitchFamily="18" charset="0"/>
              </a:rPr>
              <a:t>Features:-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ED8A7D-45DE-1D83-02A4-E6D1A0012D40}"/>
              </a:ext>
            </a:extLst>
          </p:cNvPr>
          <p:cNvSpPr txBox="1">
            <a:spLocks/>
          </p:cNvSpPr>
          <p:nvPr/>
        </p:nvSpPr>
        <p:spPr>
          <a:xfrm>
            <a:off x="2311160" y="1261250"/>
            <a:ext cx="8935064" cy="549813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marR="76835" indent="0">
              <a:lnSpc>
                <a:spcPct val="120000"/>
              </a:lnSpc>
              <a:spcBef>
                <a:spcPts val="25"/>
              </a:spcBef>
              <a:buSzPts val="1100"/>
              <a:buFont typeface="Wingdings 3" charset="2"/>
              <a:buNone/>
              <a:tabLst>
                <a:tab pos="523875" algn="l"/>
                <a:tab pos="524510" algn="l"/>
              </a:tabLst>
            </a:pPr>
            <a:endParaRPr lang="en-IN" sz="19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Story Listing and creation: User can create story as a review and feedback that he/she</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experienced during mission. Admin review their story and after approval it will be</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visible</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a:t>
            </a:r>
            <a:endParaRPr lang="en-US" sz="2000" dirty="0">
              <a:latin typeface="Times New Roman" panose="02020603050405020304" pitchFamily="18" charset="0"/>
              <a:ea typeface="Arial MT"/>
              <a:cs typeface="Arial MT"/>
            </a:endParaRPr>
          </a:p>
          <a:p>
            <a:pPr algn="just">
              <a:lnSpc>
                <a:spcPct val="120000"/>
              </a:lnSpc>
              <a:spcAft>
                <a:spcPts val="800"/>
              </a:spcAft>
            </a:pPr>
            <a:r>
              <a:rPr lang="en-US" sz="2000" dirty="0">
                <a:effectLst/>
                <a:latin typeface="Times New Roman" panose="02020603050405020304" pitchFamily="18" charset="0"/>
                <a:ea typeface="Arial MT"/>
                <a:cs typeface="Arial MT"/>
              </a:rPr>
              <a:t> Volunteering Timesheet: In this page, user can log his volunteering time on a set date.</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While logging, user can leave a note. Clicking on my profile drop down volunteering</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Timesheet</a:t>
            </a:r>
            <a:r>
              <a:rPr lang="en-US" sz="2000" spc="-5" dirty="0">
                <a:effectLst/>
                <a:latin typeface="Times New Roman" panose="02020603050405020304" pitchFamily="18" charset="0"/>
                <a:ea typeface="Arial MT"/>
                <a:cs typeface="Arial MT"/>
              </a:rPr>
              <a:t> </a:t>
            </a:r>
            <a:r>
              <a:rPr lang="en-US" sz="2000" dirty="0">
                <a:effectLst/>
                <a:latin typeface="Times New Roman" panose="02020603050405020304" pitchFamily="18" charset="0"/>
                <a:ea typeface="Arial MT"/>
                <a:cs typeface="Arial MT"/>
              </a:rPr>
              <a:t>will open.</a:t>
            </a:r>
            <a:endParaRPr lang="en-IN" sz="2000" dirty="0">
              <a:effectLst/>
              <a:latin typeface="Times New Roman" panose="02020603050405020304" pitchFamily="18" charset="0"/>
              <a:ea typeface="Arial MT"/>
              <a:cs typeface="Arial MT"/>
            </a:endParaRPr>
          </a:p>
          <a:p>
            <a:pPr marL="0" indent="0" algn="just">
              <a:lnSpc>
                <a:spcPct val="120000"/>
              </a:lnSpc>
              <a:spcAft>
                <a:spcPts val="800"/>
              </a:spcAft>
              <a:buNone/>
            </a:pPr>
            <a:endParaRPr lang="en-IN" sz="1900" dirty="0">
              <a:latin typeface="Times New Roman" panose="02020603050405020304" pitchFamily="18" charset="0"/>
              <a:ea typeface="Arial MT"/>
              <a:cs typeface="Arial MT"/>
            </a:endParaRPr>
          </a:p>
          <a:p>
            <a:pPr algn="just">
              <a:lnSpc>
                <a:spcPct val="150000"/>
              </a:lnSpc>
              <a:spcAft>
                <a:spcPts val="800"/>
              </a:spcAft>
            </a:pPr>
            <a:endParaRPr lang="en-IN" sz="1900" dirty="0">
              <a:latin typeface="Calibri" panose="020F0502020204030204" pitchFamily="34" charset="0"/>
              <a:ea typeface="Calibri" panose="020F0502020204030204" pitchFamily="34" charset="0"/>
              <a:cs typeface="Shruti" panose="020B0502040204020203" pitchFamily="34" charset="0"/>
            </a:endParaRPr>
          </a:p>
          <a:p>
            <a:pPr marL="0" indent="0">
              <a:buFont typeface="Wingdings 3" charset="2"/>
              <a:buNone/>
            </a:pPr>
            <a:endParaRPr lang="en-IN" sz="1900" dirty="0"/>
          </a:p>
        </p:txBody>
      </p:sp>
    </p:spTree>
    <p:extLst>
      <p:ext uri="{BB962C8B-B14F-4D97-AF65-F5344CB8AC3E}">
        <p14:creationId xmlns:p14="http://schemas.microsoft.com/office/powerpoint/2010/main" val="412115957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C102-AB3C-91F8-47AB-8F99592D8A8A}"/>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              </a:t>
            </a:r>
            <a:r>
              <a:rPr lang="en-GB" b="1" u="sng" dirty="0">
                <a:latin typeface="Times New Roman" panose="02020603050405020304" pitchFamily="18" charset="0"/>
                <a:cs typeface="Times New Roman" panose="02020603050405020304" pitchFamily="18" charset="0"/>
              </a:rPr>
              <a:t>Tools and Technology :-</a:t>
            </a:r>
            <a:endParaRPr lang="en-IN" dirty="0"/>
          </a:p>
        </p:txBody>
      </p:sp>
      <p:sp>
        <p:nvSpPr>
          <p:cNvPr id="3" name="Content Placeholder 2">
            <a:extLst>
              <a:ext uri="{FF2B5EF4-FFF2-40B4-BE49-F238E27FC236}">
                <a16:creationId xmlns:a16="http://schemas.microsoft.com/office/drawing/2014/main" id="{ADCF5979-5814-1130-2D30-E7326FE08D30}"/>
              </a:ext>
            </a:extLst>
          </p:cNvPr>
          <p:cNvSpPr>
            <a:spLocks noGrp="1"/>
          </p:cNvSpPr>
          <p:nvPr>
            <p:ph idx="1"/>
          </p:nvPr>
        </p:nvSpPr>
        <p:spPr/>
        <p:txBody>
          <a:bodyPr/>
          <a:lstStyle/>
          <a:p>
            <a:pPr>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Frontend: HTML, CSS, JavaScript, </a:t>
            </a:r>
          </a:p>
          <a:p>
            <a:pPr>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Backend: Laravel, </a:t>
            </a:r>
            <a:r>
              <a:rPr lang="en-IN" sz="2000" dirty="0" err="1">
                <a:latin typeface="Times New Roman" panose="02020603050405020304" pitchFamily="18" charset="0"/>
                <a:cs typeface="Times New Roman" panose="02020603050405020304" pitchFamily="18" charset="0"/>
              </a:rPr>
              <a:t>php</a:t>
            </a:r>
            <a:endParaRPr lang="en-IN"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Database: </a:t>
            </a:r>
            <a:r>
              <a:rPr lang="en-IN" sz="2000" dirty="0" err="1">
                <a:latin typeface="Times New Roman" panose="02020603050405020304" pitchFamily="18" charset="0"/>
                <a:cs typeface="Times New Roman" panose="02020603050405020304" pitchFamily="18" charset="0"/>
              </a:rPr>
              <a:t>Mysql</a:t>
            </a:r>
            <a:endParaRPr lang="en-IN"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Framework:  Bootstrap</a:t>
            </a:r>
          </a:p>
          <a:p>
            <a:pPr>
              <a:lnSpc>
                <a:spcPct val="150000"/>
              </a:lnSpc>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jquey</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707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04CE-5D26-C206-8844-289C9940DA3A}"/>
              </a:ext>
            </a:extLst>
          </p:cNvPr>
          <p:cNvSpPr>
            <a:spLocks noGrp="1"/>
          </p:cNvSpPr>
          <p:nvPr>
            <p:ph type="title"/>
          </p:nvPr>
        </p:nvSpPr>
        <p:spPr>
          <a:xfrm>
            <a:off x="2592924" y="573306"/>
            <a:ext cx="8911687" cy="1280890"/>
          </a:xfrm>
        </p:spPr>
        <p:txBody>
          <a:bodyPr>
            <a:normAutofit/>
          </a:bodyPr>
          <a:lstStyle/>
          <a:p>
            <a:r>
              <a:rPr lang="en-GB" b="1" u="sng" dirty="0">
                <a:latin typeface="Times New Roman" panose="02020603050405020304" pitchFamily="18" charset="0"/>
                <a:cs typeface="Times New Roman" panose="02020603050405020304" pitchFamily="18" charset="0"/>
              </a:rPr>
              <a:t>Output:-</a:t>
            </a:r>
            <a:br>
              <a:rPr lang="en-GB" b="1" u="sng" dirty="0">
                <a:latin typeface="Times New Roman" panose="02020603050405020304" pitchFamily="18" charset="0"/>
                <a:cs typeface="Times New Roman" panose="02020603050405020304" pitchFamily="18" charset="0"/>
              </a:rPr>
            </a:br>
            <a:r>
              <a:rPr lang="en-GB" sz="3200" b="1" u="sng" dirty="0">
                <a:latin typeface="Times New Roman" panose="02020603050405020304" pitchFamily="18" charset="0"/>
                <a:cs typeface="Times New Roman" panose="02020603050405020304" pitchFamily="18" charset="0"/>
              </a:rPr>
              <a:t>User</a:t>
            </a:r>
            <a:r>
              <a:rPr lang="en-GB" b="1" u="sng" dirty="0">
                <a:latin typeface="Times New Roman" panose="02020603050405020304" pitchFamily="18" charset="0"/>
                <a:cs typeface="Times New Roman" panose="02020603050405020304" pitchFamily="18" charset="0"/>
              </a:rPr>
              <a:t> :-</a:t>
            </a:r>
            <a:endParaRPr lang="en-IN" dirty="0"/>
          </a:p>
        </p:txBody>
      </p:sp>
      <p:pic>
        <p:nvPicPr>
          <p:cNvPr id="6" name="Content Placeholder 5">
            <a:extLst>
              <a:ext uri="{FF2B5EF4-FFF2-40B4-BE49-F238E27FC236}">
                <a16:creationId xmlns:a16="http://schemas.microsoft.com/office/drawing/2014/main" id="{E33C9216-C9ED-D933-2ED3-14224B10813A}"/>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0166" r="4145" b="6476"/>
          <a:stretch/>
        </p:blipFill>
        <p:spPr>
          <a:xfrm>
            <a:off x="2592924" y="1905000"/>
            <a:ext cx="4554906" cy="4648200"/>
          </a:xfrm>
        </p:spPr>
      </p:pic>
      <p:pic>
        <p:nvPicPr>
          <p:cNvPr id="8" name="Content Placeholder 7">
            <a:extLst>
              <a:ext uri="{FF2B5EF4-FFF2-40B4-BE49-F238E27FC236}">
                <a16:creationId xmlns:a16="http://schemas.microsoft.com/office/drawing/2014/main" id="{E1FC5234-D1CC-719C-BDA7-ECBB307E1ECA}"/>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09" t="10166" r="5154" b="6476"/>
          <a:stretch/>
        </p:blipFill>
        <p:spPr>
          <a:xfrm>
            <a:off x="7147830" y="1905000"/>
            <a:ext cx="4641399" cy="4648200"/>
          </a:xfrm>
        </p:spPr>
      </p:pic>
    </p:spTree>
    <p:extLst>
      <p:ext uri="{BB962C8B-B14F-4D97-AF65-F5344CB8AC3E}">
        <p14:creationId xmlns:p14="http://schemas.microsoft.com/office/powerpoint/2010/main" val="341296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50F9-86AB-6093-45C7-13320AB82BE4}"/>
              </a:ext>
            </a:extLst>
          </p:cNvPr>
          <p:cNvSpPr>
            <a:spLocks noGrp="1"/>
          </p:cNvSpPr>
          <p:nvPr>
            <p:ph type="title"/>
          </p:nvPr>
        </p:nvSpPr>
        <p:spPr/>
        <p:txBody>
          <a:bodyPr/>
          <a:lstStyle/>
          <a:p>
            <a:r>
              <a:rPr lang="en-GB" sz="3200" b="1" u="sng" dirty="0">
                <a:latin typeface="Times New Roman" panose="02020603050405020304" pitchFamily="18" charset="0"/>
                <a:cs typeface="Times New Roman" panose="02020603050405020304" pitchFamily="18" charset="0"/>
              </a:rPr>
              <a:t>Admin</a:t>
            </a:r>
            <a:r>
              <a:rPr lang="en-GB" b="1" u="sng" dirty="0">
                <a:latin typeface="Times New Roman" panose="02020603050405020304" pitchFamily="18" charset="0"/>
                <a:cs typeface="Times New Roman" panose="02020603050405020304" pitchFamily="18" charset="0"/>
              </a:rPr>
              <a:t>:-</a:t>
            </a:r>
            <a:endParaRPr lang="en-IN" dirty="0"/>
          </a:p>
        </p:txBody>
      </p:sp>
      <p:pic>
        <p:nvPicPr>
          <p:cNvPr id="6" name="Content Placeholder 5">
            <a:extLst>
              <a:ext uri="{FF2B5EF4-FFF2-40B4-BE49-F238E27FC236}">
                <a16:creationId xmlns:a16="http://schemas.microsoft.com/office/drawing/2014/main" id="{FC93F4A7-FEB7-786A-2070-D4FCE8706022}"/>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86" t="9704" r="3892" b="16265"/>
          <a:stretch/>
        </p:blipFill>
        <p:spPr>
          <a:xfrm>
            <a:off x="2589214" y="1632858"/>
            <a:ext cx="4149044" cy="4778828"/>
          </a:xfrm>
        </p:spPr>
      </p:pic>
      <p:pic>
        <p:nvPicPr>
          <p:cNvPr id="8" name="Content Placeholder 7">
            <a:extLst>
              <a:ext uri="{FF2B5EF4-FFF2-40B4-BE49-F238E27FC236}">
                <a16:creationId xmlns:a16="http://schemas.microsoft.com/office/drawing/2014/main" id="{B82C04F4-69A3-359D-5440-5AB7F162A6A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9703" r="3807" b="16265"/>
          <a:stretch/>
        </p:blipFill>
        <p:spPr>
          <a:xfrm>
            <a:off x="7191375" y="1632858"/>
            <a:ext cx="4149044" cy="4778828"/>
          </a:xfrm>
        </p:spPr>
      </p:pic>
    </p:spTree>
    <p:extLst>
      <p:ext uri="{BB962C8B-B14F-4D97-AF65-F5344CB8AC3E}">
        <p14:creationId xmlns:p14="http://schemas.microsoft.com/office/powerpoint/2010/main" val="20375849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389</TotalTime>
  <Words>695</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Times New Roman</vt:lpstr>
      <vt:lpstr>Wingdings 3</vt:lpstr>
      <vt:lpstr>Wisp</vt:lpstr>
      <vt:lpstr>GUJARAT TECHNOLOGICAL UNIVERSITY Chandkheda, Ahmedabad  Affiliated  GOVERNMENT ENGINEERING COLLEGE BHAVNAGAR  DEPARTMENT OF INFORMATION TECHNOLOGY</vt:lpstr>
      <vt:lpstr>PowerPoint Presentation</vt:lpstr>
      <vt:lpstr>Introduction:-</vt:lpstr>
      <vt:lpstr>Purpose:-</vt:lpstr>
      <vt:lpstr>Features:-</vt:lpstr>
      <vt:lpstr>Features:-</vt:lpstr>
      <vt:lpstr>              Tools and Technology :-</vt:lpstr>
      <vt:lpstr>Output:- User :-</vt:lpstr>
      <vt:lpstr>Admin:-</vt:lpstr>
      <vt:lpstr>Mission:-</vt:lpstr>
      <vt:lpstr>Future Outcomes:-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 bhalani</dc:creator>
  <cp:lastModifiedBy>Kajal Katariya</cp:lastModifiedBy>
  <cp:revision>61</cp:revision>
  <dcterms:created xsi:type="dcterms:W3CDTF">2022-06-26T03:27:43Z</dcterms:created>
  <dcterms:modified xsi:type="dcterms:W3CDTF">2023-03-03T17:48:38Z</dcterms:modified>
</cp:coreProperties>
</file>